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86" r:id="rId2"/>
    <p:sldId id="278" r:id="rId3"/>
    <p:sldId id="279" r:id="rId4"/>
    <p:sldId id="274" r:id="rId5"/>
    <p:sldId id="275" r:id="rId6"/>
    <p:sldId id="276" r:id="rId7"/>
    <p:sldId id="277" r:id="rId8"/>
    <p:sldId id="280" r:id="rId9"/>
    <p:sldId id="283" r:id="rId10"/>
    <p:sldId id="281" r:id="rId11"/>
    <p:sldId id="28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289F260-3CE7-6B34-ACD5-1B7B76BC75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2EB3DC-D661-5B15-5355-16F8F1CC8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BD5C4BC-6473-C13A-1FD4-FDA88B8FFC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91477CC-571A-B232-A33F-0A2182041FFD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1EA2192B-3CBF-2998-7D1C-8AB1E276C4A4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8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60134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J’estime </a:t>
              </a:r>
              <a:r>
                <a:rPr lang="fr-FR" sz="3200" b="1" dirty="0">
                  <a:solidFill>
                    <a:schemeClr val="bg1"/>
                  </a:solidFill>
                </a:rPr>
                <a:t>la longueur d’un objet.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J’estime la masse d’un objet.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1854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53" y="2880492"/>
            <a:ext cx="4366031" cy="109701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Pour mesurer le temps de cuisson de mon gâteau aux pommes, je prends…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37518" y="6490150"/>
            <a:ext cx="906482" cy="367849"/>
          </a:xfrm>
        </p:spPr>
        <p:txBody>
          <a:bodyPr>
            <a:normAutofit/>
          </a:bodyPr>
          <a:lstStyle/>
          <a:p>
            <a:r>
              <a:rPr lang="fr-FR" dirty="0"/>
              <a:t>5/5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B800D33-1B31-C5F1-65C9-87D980410BAB}"/>
              </a:ext>
            </a:extLst>
          </p:cNvPr>
          <p:cNvSpPr txBox="1"/>
          <p:nvPr/>
        </p:nvSpPr>
        <p:spPr>
          <a:xfrm>
            <a:off x="4572000" y="1497764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97A4D72-563D-50A4-1576-CA7FEC0A76CA}"/>
              </a:ext>
            </a:extLst>
          </p:cNvPr>
          <p:cNvSpPr txBox="1"/>
          <p:nvPr/>
        </p:nvSpPr>
        <p:spPr>
          <a:xfrm>
            <a:off x="4572000" y="448836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7260C255-D414-B997-28C8-FFE741328539}"/>
              </a:ext>
            </a:extLst>
          </p:cNvPr>
          <p:cNvSpPr/>
          <p:nvPr/>
        </p:nvSpPr>
        <p:spPr>
          <a:xfrm>
            <a:off x="5561982" y="882733"/>
            <a:ext cx="3236259" cy="2153392"/>
          </a:xfrm>
          <a:prstGeom prst="wedgeRoundRectCallout">
            <a:avLst>
              <a:gd name="adj1" fmla="val -46016"/>
              <a:gd name="adj2" fmla="val 6964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83B32DB9-75E8-EFA4-C39B-1896D019CFD1}"/>
              </a:ext>
            </a:extLst>
          </p:cNvPr>
          <p:cNvSpPr/>
          <p:nvPr/>
        </p:nvSpPr>
        <p:spPr>
          <a:xfrm>
            <a:off x="5619380" y="3873336"/>
            <a:ext cx="3236259" cy="2153392"/>
          </a:xfrm>
          <a:prstGeom prst="wedgeRoundRectCallout">
            <a:avLst>
              <a:gd name="adj1" fmla="val -46016"/>
              <a:gd name="adj2" fmla="val 6964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7438172-3AB8-0710-0B7E-02E4D01ECD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9" t="-1821" r="19956" b="1821"/>
          <a:stretch/>
        </p:blipFill>
        <p:spPr>
          <a:xfrm>
            <a:off x="6449785" y="3994814"/>
            <a:ext cx="1575448" cy="169947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AB75153-BEDF-1C10-7ED2-3850722252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15602" r="5758" b="12209"/>
          <a:stretch/>
        </p:blipFill>
        <p:spPr>
          <a:xfrm>
            <a:off x="5681263" y="1129111"/>
            <a:ext cx="2997696" cy="166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33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9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53" y="2880492"/>
            <a:ext cx="4366031" cy="109701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Pour mesurer le temps de cuisson de mon gâteau aux pommes, je prends…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37518" y="6490150"/>
            <a:ext cx="906482" cy="367849"/>
          </a:xfrm>
        </p:spPr>
        <p:txBody>
          <a:bodyPr>
            <a:normAutofit/>
          </a:bodyPr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B800D33-1B31-C5F1-65C9-87D980410BAB}"/>
              </a:ext>
            </a:extLst>
          </p:cNvPr>
          <p:cNvSpPr txBox="1"/>
          <p:nvPr/>
        </p:nvSpPr>
        <p:spPr>
          <a:xfrm>
            <a:off x="4572000" y="1497764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97A4D72-563D-50A4-1576-CA7FEC0A76CA}"/>
              </a:ext>
            </a:extLst>
          </p:cNvPr>
          <p:cNvSpPr txBox="1"/>
          <p:nvPr/>
        </p:nvSpPr>
        <p:spPr>
          <a:xfrm>
            <a:off x="4572000" y="448836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7260C255-D414-B997-28C8-FFE741328539}"/>
              </a:ext>
            </a:extLst>
          </p:cNvPr>
          <p:cNvSpPr/>
          <p:nvPr/>
        </p:nvSpPr>
        <p:spPr>
          <a:xfrm>
            <a:off x="5561982" y="882733"/>
            <a:ext cx="3236259" cy="2153392"/>
          </a:xfrm>
          <a:prstGeom prst="wedgeRoundRectCallout">
            <a:avLst>
              <a:gd name="adj1" fmla="val -46016"/>
              <a:gd name="adj2" fmla="val 69645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83B32DB9-75E8-EFA4-C39B-1896D019CFD1}"/>
              </a:ext>
            </a:extLst>
          </p:cNvPr>
          <p:cNvSpPr/>
          <p:nvPr/>
        </p:nvSpPr>
        <p:spPr>
          <a:xfrm>
            <a:off x="5619380" y="3873336"/>
            <a:ext cx="3236259" cy="2153392"/>
          </a:xfrm>
          <a:prstGeom prst="wedgeRoundRectCallout">
            <a:avLst>
              <a:gd name="adj1" fmla="val -46016"/>
              <a:gd name="adj2" fmla="val 6964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7438172-3AB8-0710-0B7E-02E4D01ECD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9" t="-1821" r="19956" b="1821"/>
          <a:stretch/>
        </p:blipFill>
        <p:spPr>
          <a:xfrm>
            <a:off x="6449785" y="3994814"/>
            <a:ext cx="1575448" cy="169947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AB75153-BEDF-1C10-7ED2-3850722252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15602" r="5758" b="12209"/>
          <a:stretch/>
        </p:blipFill>
        <p:spPr>
          <a:xfrm>
            <a:off x="5681263" y="1129111"/>
            <a:ext cx="2997696" cy="166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27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9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35932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Ça sert à …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37518" y="6490150"/>
            <a:ext cx="906482" cy="367849"/>
          </a:xfrm>
        </p:spPr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B800D33-1B31-C5F1-65C9-87D980410BAB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97A4D72-563D-50A4-1576-CA7FEC0A76CA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6" name="Bulle narrative : rectangle à coins arrondis 25">
            <a:extLst>
              <a:ext uri="{FF2B5EF4-FFF2-40B4-BE49-F238E27FC236}">
                <a16:creationId xmlns:a16="http://schemas.microsoft.com/office/drawing/2014/main" id="{8EF2FF02-3B99-40C8-3923-8BFB9EAD40FE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peser des aliments.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6C295CC-A109-59F7-F997-BF1B63019BB3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8" name="Bulle narrative : rectangle à coins arrondis 27">
            <a:extLst>
              <a:ext uri="{FF2B5EF4-FFF2-40B4-BE49-F238E27FC236}">
                <a16:creationId xmlns:a16="http://schemas.microsoft.com/office/drawing/2014/main" id="{CDF4C26F-CCC6-13D1-982C-62FCE455A0D3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mesurer une longueur.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7260C255-D414-B997-28C8-FFE741328539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calculer le temps.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25850B5-1C93-E561-B6EE-FAB750EA0B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03" t="2078" r="3931" b="33506"/>
          <a:stretch/>
        </p:blipFill>
        <p:spPr>
          <a:xfrm>
            <a:off x="368136" y="2513610"/>
            <a:ext cx="2548180" cy="266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9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35932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Ça sert à …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37518" y="6490150"/>
            <a:ext cx="906482" cy="367849"/>
          </a:xfrm>
        </p:spPr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B800D33-1B31-C5F1-65C9-87D980410BAB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97A4D72-563D-50A4-1576-CA7FEC0A76CA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6" name="Bulle narrative : rectangle à coins arrondis 25">
            <a:extLst>
              <a:ext uri="{FF2B5EF4-FFF2-40B4-BE49-F238E27FC236}">
                <a16:creationId xmlns:a16="http://schemas.microsoft.com/office/drawing/2014/main" id="{8EF2FF02-3B99-40C8-3923-8BFB9EAD40FE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peser des aliments.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6C295CC-A109-59F7-F997-BF1B63019BB3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8" name="Bulle narrative : rectangle à coins arrondis 27">
            <a:extLst>
              <a:ext uri="{FF2B5EF4-FFF2-40B4-BE49-F238E27FC236}">
                <a16:creationId xmlns:a16="http://schemas.microsoft.com/office/drawing/2014/main" id="{CDF4C26F-CCC6-13D1-982C-62FCE455A0D3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mesurer une longueur.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7260C255-D414-B997-28C8-FFE741328539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calculer le temps.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25850B5-1C93-E561-B6EE-FAB750EA0B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03" t="2078" r="3931" b="33506"/>
          <a:stretch/>
        </p:blipFill>
        <p:spPr>
          <a:xfrm>
            <a:off x="368136" y="2513610"/>
            <a:ext cx="2548180" cy="266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03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35932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Ça sert à …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37518" y="6490150"/>
            <a:ext cx="906482" cy="367849"/>
          </a:xfrm>
        </p:spPr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B800D33-1B31-C5F1-65C9-87D980410BAB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97A4D72-563D-50A4-1576-CA7FEC0A76CA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6" name="Bulle narrative : rectangle à coins arrondis 25">
            <a:extLst>
              <a:ext uri="{FF2B5EF4-FFF2-40B4-BE49-F238E27FC236}">
                <a16:creationId xmlns:a16="http://schemas.microsoft.com/office/drawing/2014/main" id="{8EF2FF02-3B99-40C8-3923-8BFB9EAD40FE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mesurer une durée.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6C295CC-A109-59F7-F997-BF1B63019BB3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8" name="Bulle narrative : rectangle à coins arrondis 27">
            <a:extLst>
              <a:ext uri="{FF2B5EF4-FFF2-40B4-BE49-F238E27FC236}">
                <a16:creationId xmlns:a16="http://schemas.microsoft.com/office/drawing/2014/main" id="{CDF4C26F-CCC6-13D1-982C-62FCE455A0D3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mesurer une longueur.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7260C255-D414-B997-28C8-FFE741328539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peser une masse.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F42E8820-7283-3A0F-D3AB-D16CF941C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48" y="1950829"/>
            <a:ext cx="2925288" cy="219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35932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Ça sert à …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37518" y="6490150"/>
            <a:ext cx="906482" cy="367849"/>
          </a:xfrm>
        </p:spPr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B800D33-1B31-C5F1-65C9-87D980410BAB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97A4D72-563D-50A4-1576-CA7FEC0A76CA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6" name="Bulle narrative : rectangle à coins arrondis 25">
            <a:extLst>
              <a:ext uri="{FF2B5EF4-FFF2-40B4-BE49-F238E27FC236}">
                <a16:creationId xmlns:a16="http://schemas.microsoft.com/office/drawing/2014/main" id="{8EF2FF02-3B99-40C8-3923-8BFB9EAD40FE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mesurer une durée.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6C295CC-A109-59F7-F997-BF1B63019BB3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8" name="Bulle narrative : rectangle à coins arrondis 27">
            <a:extLst>
              <a:ext uri="{FF2B5EF4-FFF2-40B4-BE49-F238E27FC236}">
                <a16:creationId xmlns:a16="http://schemas.microsoft.com/office/drawing/2014/main" id="{CDF4C26F-CCC6-13D1-982C-62FCE455A0D3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mesurer une longueur.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7260C255-D414-B997-28C8-FFE741328539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peser une masse.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F42E8820-7283-3A0F-D3AB-D16CF941C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48" y="1950829"/>
            <a:ext cx="2925288" cy="219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54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35932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Ça sert à …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37518" y="6490150"/>
            <a:ext cx="906482" cy="367849"/>
          </a:xfrm>
        </p:spPr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B800D33-1B31-C5F1-65C9-87D980410BAB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97A4D72-563D-50A4-1576-CA7FEC0A76CA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6" name="Bulle narrative : rectangle à coins arrondis 25">
            <a:extLst>
              <a:ext uri="{FF2B5EF4-FFF2-40B4-BE49-F238E27FC236}">
                <a16:creationId xmlns:a16="http://schemas.microsoft.com/office/drawing/2014/main" id="{8EF2FF02-3B99-40C8-3923-8BFB9EAD40FE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compter.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6C295CC-A109-59F7-F997-BF1B63019BB3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8" name="Bulle narrative : rectangle à coins arrondis 27">
            <a:extLst>
              <a:ext uri="{FF2B5EF4-FFF2-40B4-BE49-F238E27FC236}">
                <a16:creationId xmlns:a16="http://schemas.microsoft.com/office/drawing/2014/main" id="{CDF4C26F-CCC6-13D1-982C-62FCE455A0D3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mesurer une longueur.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7260C255-D414-B997-28C8-FFE741328539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comparer des masses.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9A4EE60-BD07-9A73-B59C-99B58824EF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15602" r="5758" b="12209"/>
          <a:stretch/>
        </p:blipFill>
        <p:spPr>
          <a:xfrm>
            <a:off x="154380" y="2694651"/>
            <a:ext cx="2997696" cy="166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94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35932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Ça sert à …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37518" y="6490150"/>
            <a:ext cx="906482" cy="367849"/>
          </a:xfrm>
        </p:spPr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B800D33-1B31-C5F1-65C9-87D980410BAB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97A4D72-563D-50A4-1576-CA7FEC0A76CA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6" name="Bulle narrative : rectangle à coins arrondis 25">
            <a:extLst>
              <a:ext uri="{FF2B5EF4-FFF2-40B4-BE49-F238E27FC236}">
                <a16:creationId xmlns:a16="http://schemas.microsoft.com/office/drawing/2014/main" id="{8EF2FF02-3B99-40C8-3923-8BFB9EAD40FE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compter.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6C295CC-A109-59F7-F997-BF1B63019BB3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8" name="Bulle narrative : rectangle à coins arrondis 27">
            <a:extLst>
              <a:ext uri="{FF2B5EF4-FFF2-40B4-BE49-F238E27FC236}">
                <a16:creationId xmlns:a16="http://schemas.microsoft.com/office/drawing/2014/main" id="{CDF4C26F-CCC6-13D1-982C-62FCE455A0D3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mesurer une longueur.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7260C255-D414-B997-28C8-FFE741328539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comparer des masses.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9A4EE60-BD07-9A73-B59C-99B58824EF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15602" r="5758" b="12209"/>
          <a:stretch/>
        </p:blipFill>
        <p:spPr>
          <a:xfrm>
            <a:off x="154380" y="2694651"/>
            <a:ext cx="2997696" cy="166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8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434" y="2662456"/>
            <a:ext cx="3270932" cy="109701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Pour mesurer la hauteur d’un meuble, je prends…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37518" y="6490150"/>
            <a:ext cx="906482" cy="367849"/>
          </a:xfrm>
        </p:spPr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B800D33-1B31-C5F1-65C9-87D980410BAB}"/>
              </a:ext>
            </a:extLst>
          </p:cNvPr>
          <p:cNvSpPr txBox="1"/>
          <p:nvPr/>
        </p:nvSpPr>
        <p:spPr>
          <a:xfrm>
            <a:off x="4572000" y="1497764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97A4D72-563D-50A4-1576-CA7FEC0A76CA}"/>
              </a:ext>
            </a:extLst>
          </p:cNvPr>
          <p:cNvSpPr txBox="1"/>
          <p:nvPr/>
        </p:nvSpPr>
        <p:spPr>
          <a:xfrm>
            <a:off x="4572000" y="448836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7260C255-D414-B997-28C8-FFE741328539}"/>
              </a:ext>
            </a:extLst>
          </p:cNvPr>
          <p:cNvSpPr/>
          <p:nvPr/>
        </p:nvSpPr>
        <p:spPr>
          <a:xfrm>
            <a:off x="5561982" y="882733"/>
            <a:ext cx="3236259" cy="2153392"/>
          </a:xfrm>
          <a:prstGeom prst="wedgeRoundRectCallout">
            <a:avLst>
              <a:gd name="adj1" fmla="val -46016"/>
              <a:gd name="adj2" fmla="val 6964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83B32DB9-75E8-EFA4-C39B-1896D019CFD1}"/>
              </a:ext>
            </a:extLst>
          </p:cNvPr>
          <p:cNvSpPr/>
          <p:nvPr/>
        </p:nvSpPr>
        <p:spPr>
          <a:xfrm>
            <a:off x="5619380" y="3873336"/>
            <a:ext cx="3236259" cy="2153392"/>
          </a:xfrm>
          <a:prstGeom prst="wedgeRoundRectCallout">
            <a:avLst>
              <a:gd name="adj1" fmla="val -46016"/>
              <a:gd name="adj2" fmla="val 6964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4C837A3-0478-11D2-7C0A-6437BD2BF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09177">
            <a:off x="5730628" y="4023756"/>
            <a:ext cx="3067613" cy="185255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F58625A-0553-FBCD-7F85-4EB231BA27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96CCEE"/>
              </a:clrFrom>
              <a:clrTo>
                <a:srgbClr val="96CC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9" t="6037" r="8607" b="10101"/>
          <a:stretch/>
        </p:blipFill>
        <p:spPr>
          <a:xfrm>
            <a:off x="6246420" y="978724"/>
            <a:ext cx="1919845" cy="195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2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9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434" y="2662456"/>
            <a:ext cx="3270932" cy="109701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Pour mesurer la hauteur d’un meuble, je prends…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37518" y="6490150"/>
            <a:ext cx="906482" cy="367849"/>
          </a:xfrm>
        </p:spPr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B800D33-1B31-C5F1-65C9-87D980410BAB}"/>
              </a:ext>
            </a:extLst>
          </p:cNvPr>
          <p:cNvSpPr txBox="1"/>
          <p:nvPr/>
        </p:nvSpPr>
        <p:spPr>
          <a:xfrm>
            <a:off x="4572000" y="1497764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97A4D72-563D-50A4-1576-CA7FEC0A76CA}"/>
              </a:ext>
            </a:extLst>
          </p:cNvPr>
          <p:cNvSpPr txBox="1"/>
          <p:nvPr/>
        </p:nvSpPr>
        <p:spPr>
          <a:xfrm>
            <a:off x="4572000" y="448836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7260C255-D414-B997-28C8-FFE741328539}"/>
              </a:ext>
            </a:extLst>
          </p:cNvPr>
          <p:cNvSpPr/>
          <p:nvPr/>
        </p:nvSpPr>
        <p:spPr>
          <a:xfrm>
            <a:off x="5561982" y="882733"/>
            <a:ext cx="3236259" cy="2153392"/>
          </a:xfrm>
          <a:prstGeom prst="wedgeRoundRectCallout">
            <a:avLst>
              <a:gd name="adj1" fmla="val -46016"/>
              <a:gd name="adj2" fmla="val 69645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83B32DB9-75E8-EFA4-C39B-1896D019CFD1}"/>
              </a:ext>
            </a:extLst>
          </p:cNvPr>
          <p:cNvSpPr/>
          <p:nvPr/>
        </p:nvSpPr>
        <p:spPr>
          <a:xfrm>
            <a:off x="5619380" y="3873336"/>
            <a:ext cx="3236259" cy="2153392"/>
          </a:xfrm>
          <a:prstGeom prst="wedgeRoundRectCallout">
            <a:avLst>
              <a:gd name="adj1" fmla="val -46016"/>
              <a:gd name="adj2" fmla="val 6964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4C837A3-0478-11D2-7C0A-6437BD2BF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09177">
            <a:off x="5730628" y="4023756"/>
            <a:ext cx="3067613" cy="185255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F58625A-0553-FBCD-7F85-4EB231BA27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96CCEE"/>
              </a:clrFrom>
              <a:clrTo>
                <a:srgbClr val="96CC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9" t="6037" r="8607" b="10101"/>
          <a:stretch/>
        </p:blipFill>
        <p:spPr>
          <a:xfrm>
            <a:off x="6246420" y="978724"/>
            <a:ext cx="1919845" cy="195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53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9" grpId="0" animBg="1"/>
      <p:bldP spid="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190</Words>
  <Application>Microsoft Office PowerPoint</Application>
  <PresentationFormat>Affichage à l'écran (4:3)</PresentationFormat>
  <Paragraphs>66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Ça sert à …</vt:lpstr>
      <vt:lpstr>Ça sert à …</vt:lpstr>
      <vt:lpstr>Ça sert à …</vt:lpstr>
      <vt:lpstr>Ça sert à …</vt:lpstr>
      <vt:lpstr>Ça sert à …</vt:lpstr>
      <vt:lpstr>Ça sert à …</vt:lpstr>
      <vt:lpstr>Pour mesurer la hauteur d’un meuble, je prends…</vt:lpstr>
      <vt:lpstr>Pour mesurer la hauteur d’un meuble, je prends…</vt:lpstr>
      <vt:lpstr>Pour mesurer le temps de cuisson de mon gâteau aux pommes, je prends…</vt:lpstr>
      <vt:lpstr>Pour mesurer le temps de cuisson de mon gâteau aux pommes, je prends…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37</cp:revision>
  <dcterms:created xsi:type="dcterms:W3CDTF">2023-02-07T14:55:57Z</dcterms:created>
  <dcterms:modified xsi:type="dcterms:W3CDTF">2025-09-16T18:22:03Z</dcterms:modified>
</cp:coreProperties>
</file>